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4BC21-5E43-48A8-87BC-F3462EBCD3FE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MX"/>
        </a:p>
      </dgm:t>
    </dgm:pt>
    <dgm:pt modelId="{2E9AAC9D-DC26-4877-9527-9E16D8664A8E}">
      <dgm:prSet phldrT="[Texto]" custT="1"/>
      <dgm:spPr/>
      <dgm:t>
        <a:bodyPr/>
        <a:lstStyle/>
        <a:p>
          <a:r>
            <a:rPr lang="es-MX" sz="2800" dirty="0" smtClean="0"/>
            <a:t>Alianza por la calidad de la educación</a:t>
          </a:r>
          <a:endParaRPr lang="es-MX" sz="2800" dirty="0"/>
        </a:p>
      </dgm:t>
    </dgm:pt>
    <dgm:pt modelId="{A155788F-F4A3-4A17-B1DE-6EEFD66910F8}" type="parTrans" cxnId="{C770DD3E-FBE6-4923-8CD5-95BEEA8E3A8C}">
      <dgm:prSet/>
      <dgm:spPr/>
      <dgm:t>
        <a:bodyPr/>
        <a:lstStyle/>
        <a:p>
          <a:endParaRPr lang="es-MX"/>
        </a:p>
      </dgm:t>
    </dgm:pt>
    <dgm:pt modelId="{91A57100-8E37-4F22-A7BA-0EB697A6CA81}" type="sibTrans" cxnId="{C770DD3E-FBE6-4923-8CD5-95BEEA8E3A8C}">
      <dgm:prSet/>
      <dgm:spPr/>
      <dgm:t>
        <a:bodyPr/>
        <a:lstStyle/>
        <a:p>
          <a:endParaRPr lang="es-MX"/>
        </a:p>
      </dgm:t>
    </dgm:pt>
    <dgm:pt modelId="{3B1CEB19-6706-4B3F-8D52-5C3156C12E86}">
      <dgm:prSet phldrT="[Texto]" custT="1"/>
      <dgm:spPr/>
      <dgm:t>
        <a:bodyPr/>
        <a:lstStyle/>
        <a:p>
          <a:r>
            <a:rPr lang="es-MX" sz="1800" b="0" i="0" dirty="0" smtClean="0">
              <a:latin typeface="Century Gothic" pitchFamily="34" charset="0"/>
            </a:rPr>
            <a:t>Firmada por el Gobierno Federal y los maestros a través del SNTE (representando a los maestros), en Mayo del 2008 </a:t>
          </a:r>
          <a:endParaRPr lang="es-MX" sz="1800" dirty="0">
            <a:latin typeface="Century Gothic" pitchFamily="34" charset="0"/>
          </a:endParaRPr>
        </a:p>
      </dgm:t>
    </dgm:pt>
    <dgm:pt modelId="{5C9AF42F-F83F-4195-8761-2781D0662B1C}" type="parTrans" cxnId="{15343455-F3A0-4FDE-9654-8F23BF77CA5E}">
      <dgm:prSet/>
      <dgm:spPr/>
      <dgm:t>
        <a:bodyPr/>
        <a:lstStyle/>
        <a:p>
          <a:endParaRPr lang="es-MX"/>
        </a:p>
      </dgm:t>
    </dgm:pt>
    <dgm:pt modelId="{A2ACD347-F479-4252-AA9B-D9CB4B45321E}" type="sibTrans" cxnId="{15343455-F3A0-4FDE-9654-8F23BF77CA5E}">
      <dgm:prSet/>
      <dgm:spPr/>
      <dgm:t>
        <a:bodyPr/>
        <a:lstStyle/>
        <a:p>
          <a:endParaRPr lang="es-MX"/>
        </a:p>
      </dgm:t>
    </dgm:pt>
    <dgm:pt modelId="{CE7D7525-D9C1-48C3-AD8C-CAE65490FC1A}">
      <dgm:prSet phldrT="[Texto]"/>
      <dgm:spPr/>
      <dgm:t>
        <a:bodyPr/>
        <a:lstStyle/>
        <a:p>
          <a:r>
            <a:rPr lang="es-MX" b="0" i="0" dirty="0" smtClean="0">
              <a:latin typeface="Century Gothic" pitchFamily="34" charset="0"/>
            </a:rPr>
            <a:t>Impulsar una transformación en la Calidad Educativa</a:t>
          </a:r>
          <a:endParaRPr lang="es-MX" dirty="0">
            <a:latin typeface="Century Gothic" pitchFamily="34" charset="0"/>
          </a:endParaRPr>
        </a:p>
      </dgm:t>
    </dgm:pt>
    <dgm:pt modelId="{ACA1D94B-5DF6-46C0-8B37-F29B5CA3080E}" type="parTrans" cxnId="{D028ED34-29D3-4B4C-84F2-925B0F8FCC55}">
      <dgm:prSet/>
      <dgm:spPr/>
      <dgm:t>
        <a:bodyPr/>
        <a:lstStyle/>
        <a:p>
          <a:endParaRPr lang="es-MX"/>
        </a:p>
      </dgm:t>
    </dgm:pt>
    <dgm:pt modelId="{A8E33DD8-4333-4C83-8738-CE893E869EB5}" type="sibTrans" cxnId="{D028ED34-29D3-4B4C-84F2-925B0F8FCC55}">
      <dgm:prSet/>
      <dgm:spPr/>
      <dgm:t>
        <a:bodyPr/>
        <a:lstStyle/>
        <a:p>
          <a:endParaRPr lang="es-MX"/>
        </a:p>
      </dgm:t>
    </dgm:pt>
    <dgm:pt modelId="{592476EE-BA57-40DC-81C6-0DAA8C0C6081}">
      <dgm:prSet phldrT="[Texto]"/>
      <dgm:spPr/>
      <dgm:t>
        <a:bodyPr/>
        <a:lstStyle/>
        <a:p>
          <a:r>
            <a:rPr lang="es-MX" b="0" i="0" dirty="0" smtClean="0">
              <a:latin typeface="Century Gothic" pitchFamily="34" charset="0"/>
            </a:rPr>
            <a:t>Gobiernos Estatales y municipales, legisladores, autoridades educativas estatales, padres de familia, estudiantes de todos los niveles, sociedad civil, empresarios y academia, para construir una política de Estado.</a:t>
          </a:r>
          <a:endParaRPr lang="es-MX" dirty="0">
            <a:latin typeface="Century Gothic" pitchFamily="34" charset="0"/>
          </a:endParaRPr>
        </a:p>
      </dgm:t>
    </dgm:pt>
    <dgm:pt modelId="{435BE931-5CF1-4729-A38F-314BAEE8A272}" type="parTrans" cxnId="{EFED32B9-6C32-41C8-9017-4D17C19A990D}">
      <dgm:prSet/>
      <dgm:spPr/>
      <dgm:t>
        <a:bodyPr/>
        <a:lstStyle/>
        <a:p>
          <a:endParaRPr lang="es-MX"/>
        </a:p>
      </dgm:t>
    </dgm:pt>
    <dgm:pt modelId="{33F2AED4-EDC2-43FC-8730-2EBDCEEB47E0}" type="sibTrans" cxnId="{EFED32B9-6C32-41C8-9017-4D17C19A990D}">
      <dgm:prSet/>
      <dgm:spPr/>
      <dgm:t>
        <a:bodyPr/>
        <a:lstStyle/>
        <a:p>
          <a:endParaRPr lang="es-MX"/>
        </a:p>
      </dgm:t>
    </dgm:pt>
    <dgm:pt modelId="{0CB8E7B0-FFF5-4D3B-899E-EF885C7F1802}" type="pres">
      <dgm:prSet presAssocID="{1544BC21-5E43-48A8-87BC-F3462EBCD3F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EC0DA82-705C-4D48-B1C6-06257D078F41}" type="pres">
      <dgm:prSet presAssocID="{2E9AAC9D-DC26-4877-9527-9E16D8664A8E}" presName="centerShape" presStyleLbl="node0" presStyleIdx="0" presStyleCnt="1"/>
      <dgm:spPr/>
      <dgm:t>
        <a:bodyPr/>
        <a:lstStyle/>
        <a:p>
          <a:endParaRPr lang="es-MX"/>
        </a:p>
      </dgm:t>
    </dgm:pt>
    <dgm:pt modelId="{9A1AEBCF-5043-4981-AD98-06A9CD22F5D1}" type="pres">
      <dgm:prSet presAssocID="{5C9AF42F-F83F-4195-8761-2781D0662B1C}" presName="parTrans" presStyleLbl="bgSibTrans2D1" presStyleIdx="0" presStyleCnt="3" custLinFactNeighborX="-1560" custLinFactNeighborY="78632"/>
      <dgm:spPr/>
    </dgm:pt>
    <dgm:pt modelId="{279E9D5A-C05A-4BC6-A697-91CC74F57B94}" type="pres">
      <dgm:prSet presAssocID="{3B1CEB19-6706-4B3F-8D52-5C3156C12E86}" presName="node" presStyleLbl="node1" presStyleIdx="0" presStyleCnt="3" custScaleX="131383" custScaleY="69144" custRadScaleRad="92252" custRadScaleInc="-426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090CDB-049D-4C5D-92C4-B07DF33E85CB}" type="pres">
      <dgm:prSet presAssocID="{ACA1D94B-5DF6-46C0-8B37-F29B5CA3080E}" presName="parTrans" presStyleLbl="bgSibTrans2D1" presStyleIdx="1" presStyleCnt="3" custLinFactNeighborX="-437" custLinFactNeighborY="19036"/>
      <dgm:spPr/>
    </dgm:pt>
    <dgm:pt modelId="{DCDF6B05-3496-43AB-A36D-81B512357C58}" type="pres">
      <dgm:prSet presAssocID="{CE7D7525-D9C1-48C3-AD8C-CAE65490FC1A}" presName="node" presStyleLbl="node1" presStyleIdx="1" presStyleCnt="3" custScaleY="52584" custRadScaleRad="94810" custRadScaleInc="-279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0D52066-FD88-4FE4-9058-930E281400A4}" type="pres">
      <dgm:prSet presAssocID="{435BE931-5CF1-4729-A38F-314BAEE8A272}" presName="parTrans" presStyleLbl="bgSibTrans2D1" presStyleIdx="2" presStyleCnt="3" custLinFactY="1364" custLinFactNeighborX="4348" custLinFactNeighborY="100000"/>
      <dgm:spPr/>
    </dgm:pt>
    <dgm:pt modelId="{2C61E78C-99DD-4A34-959A-8C699E4F4046}" type="pres">
      <dgm:prSet presAssocID="{592476EE-BA57-40DC-81C6-0DAA8C0C6081}" presName="node" presStyleLbl="node1" presStyleIdx="2" presStyleCnt="3" custScaleX="130537" custRadScaleRad="91817" custRadScaleInc="272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D6AD6B3-A589-4084-8109-B7969BA82365}" type="presOf" srcId="{592476EE-BA57-40DC-81C6-0DAA8C0C6081}" destId="{2C61E78C-99DD-4A34-959A-8C699E4F4046}" srcOrd="0" destOrd="0" presId="urn:microsoft.com/office/officeart/2005/8/layout/radial4"/>
    <dgm:cxn modelId="{B2F44AC8-D441-4BCC-BF71-60B6F1D5ACF8}" type="presOf" srcId="{3B1CEB19-6706-4B3F-8D52-5C3156C12E86}" destId="{279E9D5A-C05A-4BC6-A697-91CC74F57B94}" srcOrd="0" destOrd="0" presId="urn:microsoft.com/office/officeart/2005/8/layout/radial4"/>
    <dgm:cxn modelId="{15343455-F3A0-4FDE-9654-8F23BF77CA5E}" srcId="{2E9AAC9D-DC26-4877-9527-9E16D8664A8E}" destId="{3B1CEB19-6706-4B3F-8D52-5C3156C12E86}" srcOrd="0" destOrd="0" parTransId="{5C9AF42F-F83F-4195-8761-2781D0662B1C}" sibTransId="{A2ACD347-F479-4252-AA9B-D9CB4B45321E}"/>
    <dgm:cxn modelId="{7DA03D52-1201-4A9A-90B4-01B1641E1526}" type="presOf" srcId="{2E9AAC9D-DC26-4877-9527-9E16D8664A8E}" destId="{4EC0DA82-705C-4D48-B1C6-06257D078F41}" srcOrd="0" destOrd="0" presId="urn:microsoft.com/office/officeart/2005/8/layout/radial4"/>
    <dgm:cxn modelId="{B88C9894-6711-4601-98B7-50B9EB5908D8}" type="presOf" srcId="{1544BC21-5E43-48A8-87BC-F3462EBCD3FE}" destId="{0CB8E7B0-FFF5-4D3B-899E-EF885C7F1802}" srcOrd="0" destOrd="0" presId="urn:microsoft.com/office/officeart/2005/8/layout/radial4"/>
    <dgm:cxn modelId="{B5EDC2E6-18ED-43DD-9B8D-09EE691605CF}" type="presOf" srcId="{5C9AF42F-F83F-4195-8761-2781D0662B1C}" destId="{9A1AEBCF-5043-4981-AD98-06A9CD22F5D1}" srcOrd="0" destOrd="0" presId="urn:microsoft.com/office/officeart/2005/8/layout/radial4"/>
    <dgm:cxn modelId="{DC3B7169-7D76-4028-B973-CCE5DD6150C0}" type="presOf" srcId="{CE7D7525-D9C1-48C3-AD8C-CAE65490FC1A}" destId="{DCDF6B05-3496-43AB-A36D-81B512357C58}" srcOrd="0" destOrd="0" presId="urn:microsoft.com/office/officeart/2005/8/layout/radial4"/>
    <dgm:cxn modelId="{C770DD3E-FBE6-4923-8CD5-95BEEA8E3A8C}" srcId="{1544BC21-5E43-48A8-87BC-F3462EBCD3FE}" destId="{2E9AAC9D-DC26-4877-9527-9E16D8664A8E}" srcOrd="0" destOrd="0" parTransId="{A155788F-F4A3-4A17-B1DE-6EEFD66910F8}" sibTransId="{91A57100-8E37-4F22-A7BA-0EB697A6CA81}"/>
    <dgm:cxn modelId="{57D67FB5-49AF-4D42-B4B0-13E18C0BC160}" type="presOf" srcId="{435BE931-5CF1-4729-A38F-314BAEE8A272}" destId="{60D52066-FD88-4FE4-9058-930E281400A4}" srcOrd="0" destOrd="0" presId="urn:microsoft.com/office/officeart/2005/8/layout/radial4"/>
    <dgm:cxn modelId="{D028ED34-29D3-4B4C-84F2-925B0F8FCC55}" srcId="{2E9AAC9D-DC26-4877-9527-9E16D8664A8E}" destId="{CE7D7525-D9C1-48C3-AD8C-CAE65490FC1A}" srcOrd="1" destOrd="0" parTransId="{ACA1D94B-5DF6-46C0-8B37-F29B5CA3080E}" sibTransId="{A8E33DD8-4333-4C83-8738-CE893E869EB5}"/>
    <dgm:cxn modelId="{EFED32B9-6C32-41C8-9017-4D17C19A990D}" srcId="{2E9AAC9D-DC26-4877-9527-9E16D8664A8E}" destId="{592476EE-BA57-40DC-81C6-0DAA8C0C6081}" srcOrd="2" destOrd="0" parTransId="{435BE931-5CF1-4729-A38F-314BAEE8A272}" sibTransId="{33F2AED4-EDC2-43FC-8730-2EBDCEEB47E0}"/>
    <dgm:cxn modelId="{CAA84296-5D99-4C19-ADC4-7D1B86578C05}" type="presOf" srcId="{ACA1D94B-5DF6-46C0-8B37-F29B5CA3080E}" destId="{2A090CDB-049D-4C5D-92C4-B07DF33E85CB}" srcOrd="0" destOrd="0" presId="urn:microsoft.com/office/officeart/2005/8/layout/radial4"/>
    <dgm:cxn modelId="{91224B6F-B711-4257-8F27-72629A3D0AF8}" type="presParOf" srcId="{0CB8E7B0-FFF5-4D3B-899E-EF885C7F1802}" destId="{4EC0DA82-705C-4D48-B1C6-06257D078F41}" srcOrd="0" destOrd="0" presId="urn:microsoft.com/office/officeart/2005/8/layout/radial4"/>
    <dgm:cxn modelId="{A5D532DD-896F-4BE2-ADDC-C1D797080F81}" type="presParOf" srcId="{0CB8E7B0-FFF5-4D3B-899E-EF885C7F1802}" destId="{9A1AEBCF-5043-4981-AD98-06A9CD22F5D1}" srcOrd="1" destOrd="0" presId="urn:microsoft.com/office/officeart/2005/8/layout/radial4"/>
    <dgm:cxn modelId="{1DDB8CCD-C833-4409-BE54-3FA2A5B5A58F}" type="presParOf" srcId="{0CB8E7B0-FFF5-4D3B-899E-EF885C7F1802}" destId="{279E9D5A-C05A-4BC6-A697-91CC74F57B94}" srcOrd="2" destOrd="0" presId="urn:microsoft.com/office/officeart/2005/8/layout/radial4"/>
    <dgm:cxn modelId="{E9ACB01E-4A13-4461-BC5F-4583B9A5CD97}" type="presParOf" srcId="{0CB8E7B0-FFF5-4D3B-899E-EF885C7F1802}" destId="{2A090CDB-049D-4C5D-92C4-B07DF33E85CB}" srcOrd="3" destOrd="0" presId="urn:microsoft.com/office/officeart/2005/8/layout/radial4"/>
    <dgm:cxn modelId="{3CD2FB98-23B1-4E5C-88CA-8BD517C38F09}" type="presParOf" srcId="{0CB8E7B0-FFF5-4D3B-899E-EF885C7F1802}" destId="{DCDF6B05-3496-43AB-A36D-81B512357C58}" srcOrd="4" destOrd="0" presId="urn:microsoft.com/office/officeart/2005/8/layout/radial4"/>
    <dgm:cxn modelId="{8547E33C-1E28-46A4-84F6-450B51F78B99}" type="presParOf" srcId="{0CB8E7B0-FFF5-4D3B-899E-EF885C7F1802}" destId="{60D52066-FD88-4FE4-9058-930E281400A4}" srcOrd="5" destOrd="0" presId="urn:microsoft.com/office/officeart/2005/8/layout/radial4"/>
    <dgm:cxn modelId="{3CA012EC-3AE9-49E5-BBF7-2E2CE1CC018D}" type="presParOf" srcId="{0CB8E7B0-FFF5-4D3B-899E-EF885C7F1802}" destId="{2C61E78C-99DD-4A34-959A-8C699E4F4046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E3CBD3-2DAC-4627-A22D-DEE382450F4A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013E4A4-B62C-4E9E-9FF0-2F8CE6F7EA6B}">
      <dgm:prSet phldrT="[Texto]"/>
      <dgm:spPr/>
      <dgm:t>
        <a:bodyPr/>
        <a:lstStyle/>
        <a:p>
          <a:pPr algn="ctr"/>
          <a:r>
            <a:rPr lang="es-MX" b="0" i="0" dirty="0" smtClean="0">
              <a:latin typeface="Century Gothic" pitchFamily="34" charset="0"/>
            </a:rPr>
            <a:t>Articulo 3o.- Todo individuo tiene derecho a recibir educación. el estado –federación, estados, distrito federal y municipios–, impartirá educación preescolar, primaria, secundaria y media superior. la educación preescolar, primaria y secundaria conforman la educación básica; esta y la media superior serán obligatorias.</a:t>
          </a:r>
          <a:endParaRPr lang="es-MX" dirty="0">
            <a:latin typeface="Century Gothic" pitchFamily="34" charset="0"/>
          </a:endParaRPr>
        </a:p>
      </dgm:t>
    </dgm:pt>
    <dgm:pt modelId="{9972C01F-4287-458A-9DC9-0EBEBE7A0F7E}" type="parTrans" cxnId="{34FAA1DB-6741-4C1E-B0C0-458975C3F96D}">
      <dgm:prSet/>
      <dgm:spPr/>
      <dgm:t>
        <a:bodyPr/>
        <a:lstStyle/>
        <a:p>
          <a:endParaRPr lang="es-MX"/>
        </a:p>
      </dgm:t>
    </dgm:pt>
    <dgm:pt modelId="{BAB2F77D-FEA3-485A-A224-95FE3F7EAF4C}" type="sibTrans" cxnId="{34FAA1DB-6741-4C1E-B0C0-458975C3F96D}">
      <dgm:prSet/>
      <dgm:spPr/>
      <dgm:t>
        <a:bodyPr/>
        <a:lstStyle/>
        <a:p>
          <a:endParaRPr lang="es-MX"/>
        </a:p>
      </dgm:t>
    </dgm:pt>
    <dgm:pt modelId="{F2AB4B7F-5582-4BE5-92A6-0A7C16DEE027}" type="pres">
      <dgm:prSet presAssocID="{AEE3CBD3-2DAC-4627-A22D-DEE382450F4A}" presName="Name0" presStyleCnt="0">
        <dgm:presLayoutVars>
          <dgm:chMax/>
          <dgm:chPref/>
          <dgm:dir/>
        </dgm:presLayoutVars>
      </dgm:prSet>
      <dgm:spPr/>
    </dgm:pt>
    <dgm:pt modelId="{94E937A3-7746-4FF6-B31B-6FA7F898E864}" type="pres">
      <dgm:prSet presAssocID="{3013E4A4-B62C-4E9E-9FF0-2F8CE6F7EA6B}" presName="composite" presStyleCnt="0">
        <dgm:presLayoutVars>
          <dgm:chMax/>
          <dgm:chPref/>
        </dgm:presLayoutVars>
      </dgm:prSet>
      <dgm:spPr/>
    </dgm:pt>
    <dgm:pt modelId="{84486407-A207-4F4C-850D-F179C5424C43}" type="pres">
      <dgm:prSet presAssocID="{3013E4A4-B62C-4E9E-9FF0-2F8CE6F7EA6B}" presName="Image" presStyleLbl="bgImgPlace1" presStyleIdx="0" presStyleCnt="1" custLinFactNeighborX="-2056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</dgm:pt>
    <dgm:pt modelId="{41DC433A-A055-442D-94D0-7EE0C6F4930A}" type="pres">
      <dgm:prSet presAssocID="{3013E4A4-B62C-4E9E-9FF0-2F8CE6F7EA6B}" presName="ParentText" presStyleLbl="revTx" presStyleIdx="0" presStyleCnt="1" custScaleX="154495" custLinFactNeighborX="20786" custLinFactNeighborY="-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EE7753-9495-4F0A-BC52-669D79BDD0D2}" type="pres">
      <dgm:prSet presAssocID="{3013E4A4-B62C-4E9E-9FF0-2F8CE6F7EA6B}" presName="tlFrame" presStyleLbl="node1" presStyleIdx="0" presStyleCnt="4" custLinFactNeighborX="-16869" custLinFactNeighborY="2419"/>
      <dgm:spPr/>
    </dgm:pt>
    <dgm:pt modelId="{7852592A-59C9-4A03-8AB4-2DDD96430377}" type="pres">
      <dgm:prSet presAssocID="{3013E4A4-B62C-4E9E-9FF0-2F8CE6F7EA6B}" presName="trFrame" presStyleLbl="node1" presStyleIdx="1" presStyleCnt="4" custLinFactX="71155" custLinFactNeighborX="100000" custLinFactNeighborY="-13219"/>
      <dgm:spPr/>
    </dgm:pt>
    <dgm:pt modelId="{B68FBA4D-434A-4830-B98E-7BF7D029D827}" type="pres">
      <dgm:prSet presAssocID="{3013E4A4-B62C-4E9E-9FF0-2F8CE6F7EA6B}" presName="blFrame" presStyleLbl="node1" presStyleIdx="2" presStyleCnt="4" custLinFactNeighborX="-12285" custLinFactNeighborY="-2142"/>
      <dgm:spPr/>
    </dgm:pt>
    <dgm:pt modelId="{54852AB2-6191-4B18-A086-07A32CB7D22B}" type="pres">
      <dgm:prSet presAssocID="{3013E4A4-B62C-4E9E-9FF0-2F8CE6F7EA6B}" presName="brFrame" presStyleLbl="node1" presStyleIdx="3" presStyleCnt="4" custLinFactX="71155" custLinFactNeighborX="100000" custLinFactNeighborY="-6390"/>
      <dgm:spPr/>
    </dgm:pt>
  </dgm:ptLst>
  <dgm:cxnLst>
    <dgm:cxn modelId="{AA148291-15E7-477E-9041-8D9471616D03}" type="presOf" srcId="{3013E4A4-B62C-4E9E-9FF0-2F8CE6F7EA6B}" destId="{41DC433A-A055-442D-94D0-7EE0C6F4930A}" srcOrd="0" destOrd="0" presId="urn:microsoft.com/office/officeart/2009/3/layout/FramedTextPicture"/>
    <dgm:cxn modelId="{34FAA1DB-6741-4C1E-B0C0-458975C3F96D}" srcId="{AEE3CBD3-2DAC-4627-A22D-DEE382450F4A}" destId="{3013E4A4-B62C-4E9E-9FF0-2F8CE6F7EA6B}" srcOrd="0" destOrd="0" parTransId="{9972C01F-4287-458A-9DC9-0EBEBE7A0F7E}" sibTransId="{BAB2F77D-FEA3-485A-A224-95FE3F7EAF4C}"/>
    <dgm:cxn modelId="{CAA54253-B36B-43B7-ADB8-04281236252F}" type="presOf" srcId="{AEE3CBD3-2DAC-4627-A22D-DEE382450F4A}" destId="{F2AB4B7F-5582-4BE5-92A6-0A7C16DEE027}" srcOrd="0" destOrd="0" presId="urn:microsoft.com/office/officeart/2009/3/layout/FramedTextPicture"/>
    <dgm:cxn modelId="{116CA038-1065-4841-A92A-4D7B0BC14C44}" type="presParOf" srcId="{F2AB4B7F-5582-4BE5-92A6-0A7C16DEE027}" destId="{94E937A3-7746-4FF6-B31B-6FA7F898E864}" srcOrd="0" destOrd="0" presId="urn:microsoft.com/office/officeart/2009/3/layout/FramedTextPicture"/>
    <dgm:cxn modelId="{7992A3B5-C8FD-42BC-9E99-B60A98B808A3}" type="presParOf" srcId="{94E937A3-7746-4FF6-B31B-6FA7F898E864}" destId="{84486407-A207-4F4C-850D-F179C5424C43}" srcOrd="0" destOrd="0" presId="urn:microsoft.com/office/officeart/2009/3/layout/FramedTextPicture"/>
    <dgm:cxn modelId="{F104E025-51C0-4643-A981-698FC29B59D9}" type="presParOf" srcId="{94E937A3-7746-4FF6-B31B-6FA7F898E864}" destId="{41DC433A-A055-442D-94D0-7EE0C6F4930A}" srcOrd="1" destOrd="0" presId="urn:microsoft.com/office/officeart/2009/3/layout/FramedTextPicture"/>
    <dgm:cxn modelId="{AC479669-4683-4A5F-A78F-6AA7A2707E0D}" type="presParOf" srcId="{94E937A3-7746-4FF6-B31B-6FA7F898E864}" destId="{13EE7753-9495-4F0A-BC52-669D79BDD0D2}" srcOrd="2" destOrd="0" presId="urn:microsoft.com/office/officeart/2009/3/layout/FramedTextPicture"/>
    <dgm:cxn modelId="{1E41DB07-DBF9-4B40-ABF1-DD7E7554817F}" type="presParOf" srcId="{94E937A3-7746-4FF6-B31B-6FA7F898E864}" destId="{7852592A-59C9-4A03-8AB4-2DDD96430377}" srcOrd="3" destOrd="0" presId="urn:microsoft.com/office/officeart/2009/3/layout/FramedTextPicture"/>
    <dgm:cxn modelId="{AB8E46DB-1972-4639-8064-689F206A081D}" type="presParOf" srcId="{94E937A3-7746-4FF6-B31B-6FA7F898E864}" destId="{B68FBA4D-434A-4830-B98E-7BF7D029D827}" srcOrd="4" destOrd="0" presId="urn:microsoft.com/office/officeart/2009/3/layout/FramedTextPicture"/>
    <dgm:cxn modelId="{F5833F96-71E7-4A19-A620-E21BCCB55182}" type="presParOf" srcId="{94E937A3-7746-4FF6-B31B-6FA7F898E864}" destId="{54852AB2-6191-4B18-A086-07A32CB7D22B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0DA82-705C-4D48-B1C6-06257D078F41}">
      <dsp:nvSpPr>
        <dsp:cNvPr id="0" name=""/>
        <dsp:cNvSpPr/>
      </dsp:nvSpPr>
      <dsp:spPr>
        <a:xfrm>
          <a:off x="2986994" y="3277263"/>
          <a:ext cx="2750030" cy="275003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Alianza por la calidad de la educación</a:t>
          </a:r>
          <a:endParaRPr lang="es-MX" sz="2800" kern="1200" dirty="0"/>
        </a:p>
      </dsp:txBody>
      <dsp:txXfrm>
        <a:off x="3389727" y="3679996"/>
        <a:ext cx="1944564" cy="1944564"/>
      </dsp:txXfrm>
    </dsp:sp>
    <dsp:sp modelId="{9A1AEBCF-5043-4981-AD98-06A9CD22F5D1}">
      <dsp:nvSpPr>
        <dsp:cNvPr id="0" name=""/>
        <dsp:cNvSpPr/>
      </dsp:nvSpPr>
      <dsp:spPr>
        <a:xfrm rot="12746352">
          <a:off x="1282601" y="3556800"/>
          <a:ext cx="1944815" cy="783758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E9D5A-C05A-4BC6-A697-91CC74F57B94}">
      <dsp:nvSpPr>
        <dsp:cNvPr id="0" name=""/>
        <dsp:cNvSpPr/>
      </dsp:nvSpPr>
      <dsp:spPr>
        <a:xfrm>
          <a:off x="-251535" y="2088228"/>
          <a:ext cx="3432418" cy="14451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0" i="0" kern="1200" dirty="0" smtClean="0">
              <a:latin typeface="Century Gothic" pitchFamily="34" charset="0"/>
            </a:rPr>
            <a:t>Firmada por el Gobierno Federal y los maestros a través del SNTE (representando a los maestros), en Mayo del 2008 </a:t>
          </a:r>
          <a:endParaRPr lang="es-MX" sz="1800" kern="1200" dirty="0">
            <a:latin typeface="Century Gothic" pitchFamily="34" charset="0"/>
          </a:endParaRPr>
        </a:p>
      </dsp:txBody>
      <dsp:txXfrm>
        <a:off x="-209209" y="2130554"/>
        <a:ext cx="3347766" cy="1360473"/>
      </dsp:txXfrm>
    </dsp:sp>
    <dsp:sp modelId="{2A090CDB-049D-4C5D-92C4-B07DF33E85CB}">
      <dsp:nvSpPr>
        <dsp:cNvPr id="0" name=""/>
        <dsp:cNvSpPr/>
      </dsp:nvSpPr>
      <dsp:spPr>
        <a:xfrm rot="16099236">
          <a:off x="3262147" y="1899846"/>
          <a:ext cx="2034771" cy="783758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F6B05-3496-43AB-A36D-81B512357C58}">
      <dsp:nvSpPr>
        <dsp:cNvPr id="0" name=""/>
        <dsp:cNvSpPr/>
      </dsp:nvSpPr>
      <dsp:spPr>
        <a:xfrm>
          <a:off x="2952344" y="576072"/>
          <a:ext cx="2612528" cy="109901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i="0" kern="1200" dirty="0" smtClean="0">
              <a:latin typeface="Century Gothic" pitchFamily="34" charset="0"/>
            </a:rPr>
            <a:t>Impulsar una transformación en la Calidad Educativa</a:t>
          </a:r>
          <a:endParaRPr lang="es-MX" sz="1600" kern="1200" dirty="0">
            <a:latin typeface="Century Gothic" pitchFamily="34" charset="0"/>
          </a:endParaRPr>
        </a:p>
      </dsp:txBody>
      <dsp:txXfrm>
        <a:off x="2984533" y="608261"/>
        <a:ext cx="2548150" cy="1034639"/>
      </dsp:txXfrm>
    </dsp:sp>
    <dsp:sp modelId="{60D52066-FD88-4FE4-9058-930E281400A4}">
      <dsp:nvSpPr>
        <dsp:cNvPr id="0" name=""/>
        <dsp:cNvSpPr/>
      </dsp:nvSpPr>
      <dsp:spPr>
        <a:xfrm rot="19598208">
          <a:off x="5529121" y="3706343"/>
          <a:ext cx="1929517" cy="783758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1E78C-99DD-4A34-959A-8C699E4F4046}">
      <dsp:nvSpPr>
        <dsp:cNvPr id="0" name=""/>
        <dsp:cNvSpPr/>
      </dsp:nvSpPr>
      <dsp:spPr>
        <a:xfrm>
          <a:off x="5510594" y="1728198"/>
          <a:ext cx="3410316" cy="20900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i="0" kern="1200" dirty="0" smtClean="0">
              <a:latin typeface="Century Gothic" pitchFamily="34" charset="0"/>
            </a:rPr>
            <a:t>Gobiernos Estatales y municipales, legisladores, autoridades educativas estatales, padres de familia, estudiantes de todos los niveles, sociedad civil, empresarios y academia, para construir una política de Estado.</a:t>
          </a:r>
          <a:endParaRPr lang="es-MX" sz="1600" kern="1200" dirty="0">
            <a:latin typeface="Century Gothic" pitchFamily="34" charset="0"/>
          </a:endParaRPr>
        </a:p>
      </dsp:txBody>
      <dsp:txXfrm>
        <a:off x="5571809" y="1789413"/>
        <a:ext cx="3287886" cy="1967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86407-A207-4F4C-850D-F179C5424C43}">
      <dsp:nvSpPr>
        <dsp:cNvPr id="0" name=""/>
        <dsp:cNvSpPr/>
      </dsp:nvSpPr>
      <dsp:spPr>
        <a:xfrm>
          <a:off x="178061" y="0"/>
          <a:ext cx="2433968" cy="16226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DC433A-A055-442D-94D0-7EE0C6F4930A}">
      <dsp:nvSpPr>
        <dsp:cNvPr id="0" name=""/>
        <dsp:cNvSpPr/>
      </dsp:nvSpPr>
      <dsp:spPr>
        <a:xfrm>
          <a:off x="2953419" y="1720314"/>
          <a:ext cx="5327500" cy="2129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0" i="0" kern="1200" dirty="0" smtClean="0">
              <a:latin typeface="Century Gothic" pitchFamily="34" charset="0"/>
            </a:rPr>
            <a:t>Articulo 3o.- Todo individuo tiene derecho a recibir educación. el estado –federación, estados, distrito federal y municipios–, impartirá educación preescolar, primaria, secundaria y media superior. la educación preescolar, primaria y secundaria conforman la educación básica; esta y la media superior serán obligatorias.</a:t>
          </a:r>
          <a:endParaRPr lang="es-MX" sz="1700" kern="1200" dirty="0">
            <a:latin typeface="Century Gothic" pitchFamily="34" charset="0"/>
          </a:endParaRPr>
        </a:p>
      </dsp:txBody>
      <dsp:txXfrm>
        <a:off x="2953419" y="1720314"/>
        <a:ext cx="5327500" cy="2129973"/>
      </dsp:txXfrm>
    </dsp:sp>
    <dsp:sp modelId="{13EE7753-9495-4F0A-BC52-669D79BDD0D2}">
      <dsp:nvSpPr>
        <dsp:cNvPr id="0" name=""/>
        <dsp:cNvSpPr/>
      </dsp:nvSpPr>
      <dsp:spPr>
        <a:xfrm>
          <a:off x="2770351" y="1440159"/>
          <a:ext cx="828155" cy="828369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2592A-59C9-4A03-8AB4-2DDD96430377}">
      <dsp:nvSpPr>
        <dsp:cNvPr id="0" name=""/>
        <dsp:cNvSpPr/>
      </dsp:nvSpPr>
      <dsp:spPr>
        <a:xfrm rot="5400000">
          <a:off x="7580029" y="1310726"/>
          <a:ext cx="828369" cy="828155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8FBA4D-434A-4830-B98E-7BF7D029D827}">
      <dsp:nvSpPr>
        <dsp:cNvPr id="0" name=""/>
        <dsp:cNvSpPr/>
      </dsp:nvSpPr>
      <dsp:spPr>
        <a:xfrm rot="16200000">
          <a:off x="2808206" y="3312475"/>
          <a:ext cx="828369" cy="828155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52AB2-6191-4B18-A086-07A32CB7D22B}">
      <dsp:nvSpPr>
        <dsp:cNvPr id="0" name=""/>
        <dsp:cNvSpPr/>
      </dsp:nvSpPr>
      <dsp:spPr>
        <a:xfrm rot="10800000">
          <a:off x="7580136" y="3277178"/>
          <a:ext cx="828155" cy="828369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E461CEE-0D9E-4441-9FBF-7DD327FC84FC}" type="datetimeFigureOut">
              <a:rPr lang="es-MX" smtClean="0"/>
              <a:t>12/06/2014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EEF0A82-993C-4A0C-8FD9-C03DDAA019CC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702181"/>
            <a:ext cx="1057275" cy="1081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702181"/>
            <a:ext cx="1368549" cy="1176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10 CuadroTexto"/>
          <p:cNvSpPr txBox="1"/>
          <p:nvPr/>
        </p:nvSpPr>
        <p:spPr>
          <a:xfrm>
            <a:off x="395536" y="702181"/>
            <a:ext cx="860444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Berlin Sans FB" pitchFamily="34" charset="0"/>
              </a:rPr>
              <a:t>Universidad Pedagógica Nacional-Hidalgo</a:t>
            </a:r>
          </a:p>
          <a:p>
            <a:pPr algn="ctr"/>
            <a:endParaRPr lang="es-MX" sz="2400" dirty="0" smtClean="0">
              <a:latin typeface="Berlin Sans FB" pitchFamily="34" charset="0"/>
            </a:endParaRPr>
          </a:p>
          <a:p>
            <a:pPr algn="ctr"/>
            <a:r>
              <a:rPr lang="es-MX" sz="2400" dirty="0" smtClean="0">
                <a:latin typeface="Berlin Sans FB" pitchFamily="34" charset="0"/>
              </a:rPr>
              <a:t>Sede Pachuca </a:t>
            </a:r>
          </a:p>
          <a:p>
            <a:pPr algn="ctr"/>
            <a:endParaRPr lang="es-MX" sz="2400" dirty="0" smtClean="0">
              <a:latin typeface="Berlin Sans FB" pitchFamily="34" charset="0"/>
            </a:endParaRPr>
          </a:p>
          <a:p>
            <a:pPr algn="ctr"/>
            <a:r>
              <a:rPr lang="es-MX" sz="2400" dirty="0" smtClean="0">
                <a:latin typeface="Berlin Sans FB" pitchFamily="34" charset="0"/>
              </a:rPr>
              <a:t>Lic. Intervención educativa</a:t>
            </a:r>
          </a:p>
          <a:p>
            <a:pPr algn="ctr"/>
            <a:endParaRPr lang="es-MX" sz="2400" dirty="0" smtClean="0">
              <a:latin typeface="Berlin Sans FB" pitchFamily="34" charset="0"/>
            </a:endParaRPr>
          </a:p>
          <a:p>
            <a:pPr algn="ctr"/>
            <a:r>
              <a:rPr lang="es-MX" sz="2400" dirty="0" smtClean="0">
                <a:latin typeface="Berlin Sans FB" pitchFamily="34" charset="0"/>
              </a:rPr>
              <a:t>Políticas Públicas y sistemas  Educativos  </a:t>
            </a:r>
            <a:r>
              <a:rPr lang="es-MX" sz="2400" dirty="0">
                <a:latin typeface="Berlin Sans FB" pitchFamily="34" charset="0"/>
              </a:rPr>
              <a:t> </a:t>
            </a:r>
            <a:r>
              <a:rPr lang="es-MX" sz="2400" dirty="0" smtClean="0">
                <a:latin typeface="Berlin Sans FB" pitchFamily="34" charset="0"/>
              </a:rPr>
              <a:t>Contemporáneos</a:t>
            </a:r>
          </a:p>
          <a:p>
            <a:pPr algn="ctr"/>
            <a:r>
              <a:rPr lang="es-MX" sz="2400" dirty="0" smtClean="0">
                <a:latin typeface="Berlin Sans FB" pitchFamily="34" charset="0"/>
              </a:rPr>
              <a:t>Equipo:</a:t>
            </a:r>
          </a:p>
          <a:p>
            <a:pPr algn="ctr"/>
            <a:r>
              <a:rPr lang="es-MX" sz="2400" dirty="0" smtClean="0">
                <a:latin typeface="Berlin Sans FB" pitchFamily="34" charset="0"/>
              </a:rPr>
              <a:t>Dulce María Barrera Hernández</a:t>
            </a:r>
          </a:p>
          <a:p>
            <a:pPr algn="ctr"/>
            <a:r>
              <a:rPr lang="es-MX" sz="2400" dirty="0" smtClean="0">
                <a:latin typeface="Berlin Sans FB" pitchFamily="34" charset="0"/>
              </a:rPr>
              <a:t>Eloim Salvador Peña</a:t>
            </a:r>
            <a:endParaRPr lang="es-MX" sz="2400" dirty="0" smtClean="0">
              <a:latin typeface="Berlin Sans FB" pitchFamily="34" charset="0"/>
            </a:endParaRPr>
          </a:p>
          <a:p>
            <a:pPr algn="ctr"/>
            <a:endParaRPr lang="es-MX" sz="2400" dirty="0" smtClean="0">
              <a:latin typeface="Berlin Sans FB" pitchFamily="34" charset="0"/>
            </a:endParaRPr>
          </a:p>
          <a:p>
            <a:pPr algn="ctr"/>
            <a:r>
              <a:rPr lang="es-MX" sz="2400" dirty="0" smtClean="0">
                <a:latin typeface="Berlin Sans FB" pitchFamily="34" charset="0"/>
              </a:rPr>
              <a:t>Segundo semestre                 Turno Vespertino</a:t>
            </a:r>
          </a:p>
          <a:p>
            <a:pPr algn="r"/>
            <a:endParaRPr lang="es-MX" sz="2400" dirty="0">
              <a:latin typeface="Berlin Sans FB" pitchFamily="34" charset="0"/>
            </a:endParaRPr>
          </a:p>
          <a:p>
            <a:pPr algn="r"/>
            <a:r>
              <a:rPr lang="es-MX" sz="2400" dirty="0" smtClean="0">
                <a:latin typeface="Berlin Sans FB" pitchFamily="34" charset="0"/>
              </a:rPr>
              <a:t>12-Junio-2014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1720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5.- </a:t>
            </a:r>
            <a:r>
              <a:rPr lang="es-MX" sz="2800" cap="none" dirty="0">
                <a:latin typeface="Century Gothic" pitchFamily="34" charset="0"/>
              </a:rPr>
              <a:t>E</a:t>
            </a:r>
            <a:r>
              <a:rPr lang="es-MX" sz="2800" cap="none" dirty="0" smtClean="0">
                <a:latin typeface="Century Gothic" pitchFamily="34" charset="0"/>
              </a:rPr>
              <a:t>valuar para mejorar</a:t>
            </a:r>
            <a:r>
              <a:rPr lang="es-MX" sz="3200" dirty="0"/>
              <a:t/>
            </a:r>
            <a:br>
              <a:rPr lang="es-MX" sz="3200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924800" cy="4114800"/>
          </a:xfrm>
        </p:spPr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La evaluación debe servir de estimulo para elevar la calidad educativa, favorecer la transparencia y la rendición de cuentas, y servir de base para el diseño adecuado de políticas educativas.</a:t>
            </a:r>
          </a:p>
          <a:p>
            <a:endParaRPr lang="es-MX" dirty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10.- Evaluación</a:t>
            </a:r>
            <a:endParaRPr lang="es-MX" dirty="0">
              <a:latin typeface="Century Gothic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6434">
            <a:off x="4523006" y="2996952"/>
            <a:ext cx="3236050" cy="24239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341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4800" cy="724942"/>
          </a:xfrm>
        </p:spPr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Objetivos…</a:t>
            </a:r>
            <a:endParaRPr lang="es-MX" dirty="0"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87016" y="1268760"/>
            <a:ext cx="8856984" cy="4680520"/>
          </a:xfrm>
        </p:spPr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Objetivo 1</a:t>
            </a:r>
          </a:p>
          <a:p>
            <a:r>
              <a:rPr lang="es-MX" i="1" dirty="0" smtClean="0">
                <a:latin typeface="Century Gothic" pitchFamily="34" charset="0"/>
              </a:rPr>
              <a:t>Elevar </a:t>
            </a:r>
            <a:r>
              <a:rPr lang="es-MX" i="1" dirty="0">
                <a:latin typeface="Century Gothic" pitchFamily="34" charset="0"/>
              </a:rPr>
              <a:t>la calidad de la educación para que los estudiantes mejoren su nivel de logro educativo, cuenten con medios para acceder a mayor bienestar y contribuyan al desarrollo nacional</a:t>
            </a:r>
            <a:r>
              <a:rPr lang="es-MX" i="1" dirty="0" smtClean="0">
                <a:latin typeface="Century Gothic" pitchFamily="34" charset="0"/>
              </a:rPr>
              <a:t>.</a:t>
            </a:r>
          </a:p>
          <a:p>
            <a:r>
              <a:rPr lang="es-MX" dirty="0" smtClean="0">
                <a:latin typeface="Century Gothic" pitchFamily="34" charset="0"/>
              </a:rPr>
              <a:t>Objetivo 2</a:t>
            </a:r>
            <a:r>
              <a:rPr lang="es-MX" dirty="0">
                <a:latin typeface="Century Gothic" pitchFamily="34" charset="0"/>
              </a:rPr>
              <a:t/>
            </a:r>
            <a:br>
              <a:rPr lang="es-MX" dirty="0">
                <a:latin typeface="Century Gothic" pitchFamily="34" charset="0"/>
              </a:rPr>
            </a:br>
            <a:r>
              <a:rPr lang="es-MX" dirty="0" smtClean="0">
                <a:latin typeface="Century Gothic" pitchFamily="34" charset="0"/>
              </a:rPr>
              <a:t/>
            </a:r>
            <a:br>
              <a:rPr lang="es-MX" dirty="0" smtClean="0">
                <a:latin typeface="Century Gothic" pitchFamily="34" charset="0"/>
              </a:rPr>
            </a:br>
            <a:r>
              <a:rPr lang="es-MX" i="1" dirty="0" smtClean="0">
                <a:latin typeface="Century Gothic" pitchFamily="34" charset="0"/>
              </a:rPr>
              <a:t>Ampliar </a:t>
            </a:r>
            <a:r>
              <a:rPr lang="es-MX" i="1" dirty="0">
                <a:latin typeface="Century Gothic" pitchFamily="34" charset="0"/>
              </a:rPr>
              <a:t>las oportunidades educativas para reducir desigualdades entre grupos sociales, cerrar brechas e impulsar la equidad</a:t>
            </a:r>
            <a:r>
              <a:rPr lang="es-MX" i="1" dirty="0" smtClean="0">
                <a:latin typeface="Century Gothic" pitchFamily="34" charset="0"/>
              </a:rPr>
              <a:t>.</a:t>
            </a:r>
          </a:p>
          <a:p>
            <a:endParaRPr lang="es-MX" dirty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Objetivo 3</a:t>
            </a:r>
          </a:p>
          <a:p>
            <a:r>
              <a:rPr lang="es-MX" i="1" dirty="0" smtClean="0">
                <a:latin typeface="Century Gothic" pitchFamily="34" charset="0"/>
              </a:rPr>
              <a:t>Impulsar </a:t>
            </a:r>
            <a:r>
              <a:rPr lang="es-MX" i="1" dirty="0">
                <a:latin typeface="Century Gothic" pitchFamily="34" charset="0"/>
              </a:rPr>
              <a:t>el desarrollo y utilización de tecnologías de la información y la comunicación para apoyar el aprendizaje de los estudiantes, ampliar sus competencias para la vida y favorecer su inserción en la sociedad del conocimiento</a:t>
            </a:r>
            <a:r>
              <a:rPr lang="es-MX" i="1" dirty="0" smtClean="0">
                <a:latin typeface="Century Gothic" pitchFamily="34" charset="0"/>
              </a:rPr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861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51520" y="836712"/>
            <a:ext cx="8568952" cy="4781128"/>
          </a:xfrm>
        </p:spPr>
        <p:txBody>
          <a:bodyPr>
            <a:normAutofit lnSpcReduction="10000"/>
          </a:bodyPr>
          <a:lstStyle/>
          <a:p>
            <a:r>
              <a:rPr lang="es-MX" dirty="0">
                <a:latin typeface="Century Gothic" pitchFamily="34" charset="0"/>
              </a:rPr>
              <a:t>Objetivo 4</a:t>
            </a:r>
            <a:br>
              <a:rPr lang="es-MX" dirty="0">
                <a:latin typeface="Century Gothic" pitchFamily="34" charset="0"/>
              </a:rPr>
            </a:br>
            <a:r>
              <a:rPr lang="es-MX" dirty="0">
                <a:latin typeface="Century Gothic" pitchFamily="34" charset="0"/>
              </a:rPr>
              <a:t/>
            </a:r>
            <a:br>
              <a:rPr lang="es-MX" dirty="0">
                <a:latin typeface="Century Gothic" pitchFamily="34" charset="0"/>
              </a:rPr>
            </a:br>
            <a:r>
              <a:rPr lang="es-MX" dirty="0">
                <a:latin typeface="Century Gothic" pitchFamily="34" charset="0"/>
              </a:rPr>
              <a:t>Educación integral que equilibre la formación de valores ciudadanos, el desarrollo de competencias y la adquisición de conocimientos por medio de actividades regulares del aula, práctica docente y el ambiente institucional, fortaleciendo la convivencia democrática e intercultural</a:t>
            </a:r>
            <a:r>
              <a:rPr lang="es-MX" dirty="0" smtClean="0">
                <a:latin typeface="Century Gothic" pitchFamily="34" charset="0"/>
              </a:rPr>
              <a:t>.</a:t>
            </a:r>
          </a:p>
          <a:p>
            <a:r>
              <a:rPr lang="es-MX" dirty="0">
                <a:latin typeface="Century Gothic" pitchFamily="34" charset="0"/>
              </a:rPr>
              <a:t>Objetivo 5</a:t>
            </a:r>
          </a:p>
          <a:p>
            <a:r>
              <a:rPr lang="es-MX" dirty="0">
                <a:latin typeface="Century Gothic" pitchFamily="34" charset="0"/>
              </a:rPr>
              <a:t>Servicios educativos de calidad para formar personas con alto sentido de responsabilidad social, que participen de manera productiva y competitiva en el mercado laboral</a:t>
            </a:r>
            <a:endParaRPr lang="es-MX" dirty="0">
              <a:latin typeface="Century Gothic" pitchFamily="34" charset="0"/>
            </a:endParaRPr>
          </a:p>
          <a:p>
            <a:r>
              <a:rPr lang="es-MX" dirty="0">
                <a:latin typeface="Century Gothic" pitchFamily="34" charset="0"/>
              </a:rPr>
              <a:t>Objetivo 6</a:t>
            </a:r>
            <a:r>
              <a:rPr lang="es-MX" dirty="0">
                <a:latin typeface="Century Gothic" pitchFamily="34" charset="0"/>
              </a:rPr>
              <a:t/>
            </a:r>
            <a:br>
              <a:rPr lang="es-MX" dirty="0">
                <a:latin typeface="Century Gothic" pitchFamily="34" charset="0"/>
              </a:rPr>
            </a:br>
            <a:r>
              <a:rPr lang="es-MX" dirty="0">
                <a:latin typeface="Century Gothic" pitchFamily="34" charset="0"/>
              </a:rPr>
              <a:t/>
            </a:r>
            <a:br>
              <a:rPr lang="es-MX" dirty="0">
                <a:latin typeface="Century Gothic" pitchFamily="34" charset="0"/>
              </a:rPr>
            </a:br>
            <a:r>
              <a:rPr lang="es-MX" dirty="0">
                <a:latin typeface="Century Gothic" pitchFamily="34" charset="0"/>
              </a:rPr>
              <a:t>Fomentar una gestión escolar e institucional que fortalezca la participación de los centros escolares en la toma de decisiones, corresponsabilice a los diferentes actores sociales y educativos y promueva la seguridad de alumnos y profesores, la transparencia y rendición de cuentas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533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-99392"/>
            <a:ext cx="7924800" cy="1143000"/>
          </a:xfrm>
        </p:spPr>
        <p:txBody>
          <a:bodyPr/>
          <a:lstStyle/>
          <a:p>
            <a:pPr algn="ctr"/>
            <a:r>
              <a:rPr lang="es-MX" sz="3600" cap="none" dirty="0" smtClean="0">
                <a:latin typeface="Century Gothic" pitchFamily="34" charset="0"/>
              </a:rPr>
              <a:t>¿Para qué la alianza?</a:t>
            </a:r>
            <a:endParaRPr lang="es-MX" dirty="0">
              <a:latin typeface="Century Gothic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8" t="15517" r="58781" b="42241"/>
          <a:stretch/>
        </p:blipFill>
        <p:spPr bwMode="auto">
          <a:xfrm>
            <a:off x="611560" y="1052736"/>
            <a:ext cx="7776864" cy="56058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038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47"/>
          <a:stretch/>
        </p:blipFill>
        <p:spPr>
          <a:xfrm>
            <a:off x="467544" y="836712"/>
            <a:ext cx="8352928" cy="4248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683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76989299"/>
              </p:ext>
            </p:extLst>
          </p:nvPr>
        </p:nvGraphicFramePr>
        <p:xfrm>
          <a:off x="251521" y="188640"/>
          <a:ext cx="871296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28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4800" cy="1440160"/>
          </a:xfrm>
        </p:spPr>
        <p:txBody>
          <a:bodyPr/>
          <a:lstStyle/>
          <a:p>
            <a:r>
              <a:rPr lang="es-MX" sz="2000" cap="none" dirty="0">
                <a:latin typeface="Century Gothic" pitchFamily="34" charset="0"/>
              </a:rPr>
              <a:t>S</a:t>
            </a:r>
            <a:r>
              <a:rPr lang="es-MX" sz="2000" cap="none" dirty="0" smtClean="0">
                <a:latin typeface="Century Gothic" pitchFamily="34" charset="0"/>
              </a:rPr>
              <a:t>e firma la alianza para dar respuesta a las demandas y necesidades de los planteles escolares y la sociedad en general mediante un compromiso de trabajo corresponsable, que  busca articular estrategias claras e incluyentes para hacer de la educación una política de estado efectiva.</a:t>
            </a:r>
            <a:endParaRPr lang="es-MX" sz="2000" cap="none" dirty="0">
              <a:latin typeface="Century Gothic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3925605"/>
              </p:ext>
            </p:extLst>
          </p:nvPr>
        </p:nvGraphicFramePr>
        <p:xfrm>
          <a:off x="611560" y="2060848"/>
          <a:ext cx="8280920" cy="4158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798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s-MX" sz="2000" dirty="0">
                <a:latin typeface="Century Gothic" pitchFamily="34" charset="0"/>
              </a:rPr>
              <a:t>Para alcanzar el objetivo propuesto los organismos firmantes se plantearon las acciones a realizar para la consecución, las cuales se dividieron en cinco Ejes y diez </a:t>
            </a:r>
            <a:r>
              <a:rPr lang="es-MX" sz="2000" dirty="0" smtClean="0">
                <a:latin typeface="Century Gothic" pitchFamily="34" charset="0"/>
              </a:rPr>
              <a:t>Procesos</a:t>
            </a:r>
          </a:p>
          <a:p>
            <a:endParaRPr lang="es-MX" sz="2000" dirty="0">
              <a:latin typeface="Century Gothic" pitchFamily="34" charset="0"/>
            </a:endParaRPr>
          </a:p>
          <a:p>
            <a:pPr>
              <a:buFont typeface="+mj-lt"/>
              <a:buAutoNum type="arabicPeriod"/>
            </a:pPr>
            <a:r>
              <a:rPr lang="es-MX" sz="2000" dirty="0" smtClean="0">
                <a:latin typeface="Century Gothic" pitchFamily="34" charset="0"/>
              </a:rPr>
              <a:t>Modernización de los centros escolares</a:t>
            </a:r>
          </a:p>
          <a:p>
            <a:pPr>
              <a:buFont typeface="+mj-lt"/>
              <a:buAutoNum type="arabicPeriod"/>
            </a:pPr>
            <a:r>
              <a:rPr lang="es-MX" sz="2000" dirty="0" smtClean="0">
                <a:latin typeface="Century Gothic" pitchFamily="34" charset="0"/>
              </a:rPr>
              <a:t>Profesionalización de los maestros y autoridades educativas</a:t>
            </a:r>
          </a:p>
          <a:p>
            <a:pPr>
              <a:buFont typeface="+mj-lt"/>
              <a:buAutoNum type="arabicPeriod"/>
            </a:pPr>
            <a:r>
              <a:rPr lang="es-MX" sz="2000" dirty="0" smtClean="0">
                <a:latin typeface="Century Gothic" pitchFamily="34" charset="0"/>
              </a:rPr>
              <a:t>Bienestar y desarrollo integral de los alumnos</a:t>
            </a:r>
          </a:p>
          <a:p>
            <a:pPr>
              <a:buFont typeface="+mj-lt"/>
              <a:buAutoNum type="arabicPeriod"/>
            </a:pPr>
            <a:r>
              <a:rPr lang="es-MX" sz="2000" dirty="0" smtClean="0">
                <a:latin typeface="Century Gothic" pitchFamily="34" charset="0"/>
              </a:rPr>
              <a:t>Formación integral de los alumnos para vida y trabajo</a:t>
            </a:r>
          </a:p>
          <a:p>
            <a:pPr>
              <a:buFont typeface="+mj-lt"/>
              <a:buAutoNum type="arabicPeriod"/>
            </a:pPr>
            <a:r>
              <a:rPr lang="es-MX" sz="2000" dirty="0" smtClean="0">
                <a:latin typeface="Century Gothic" pitchFamily="34" charset="0"/>
              </a:rPr>
              <a:t>Evaluar para mejorar</a:t>
            </a:r>
            <a:endParaRPr lang="es-MX" sz="20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02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2800" dirty="0" smtClean="0">
                <a:latin typeface="Century Gothic" pitchFamily="34" charset="0"/>
              </a:rPr>
              <a:t>1.-</a:t>
            </a:r>
            <a:r>
              <a:rPr lang="es-MX" sz="2800" cap="none" dirty="0">
                <a:latin typeface="Century Gothic" pitchFamily="34" charset="0"/>
              </a:rPr>
              <a:t>M</a:t>
            </a:r>
            <a:r>
              <a:rPr lang="es-MX" sz="2800" cap="none" dirty="0" smtClean="0">
                <a:latin typeface="Century Gothic" pitchFamily="34" charset="0"/>
              </a:rPr>
              <a:t>odernización de los centros escolares</a:t>
            </a:r>
            <a:r>
              <a:rPr lang="es-MX" sz="3200" dirty="0"/>
              <a:t/>
            </a:r>
            <a:br>
              <a:rPr lang="es-MX" sz="3200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626343" y="1052736"/>
            <a:ext cx="7924800" cy="4781128"/>
          </a:xfrm>
        </p:spPr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Garantizar que los centros escolares sean dignos, libres de riesgos, que sirvan a su comunidad, que cuenten con la infraestructura, los equipamientos necesarios y la tecnología de vanguardia apropiados para enseñar y aprender.</a:t>
            </a:r>
          </a:p>
          <a:p>
            <a:endParaRPr lang="es-MX" dirty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PROCESOS</a:t>
            </a:r>
          </a:p>
          <a:p>
            <a:pPr>
              <a:buFont typeface="+mj-lt"/>
              <a:buAutoNum type="arabicPeriod"/>
            </a:pPr>
            <a:r>
              <a:rPr lang="es-MX" dirty="0" smtClean="0">
                <a:latin typeface="Century Gothic" pitchFamily="34" charset="0"/>
              </a:rPr>
              <a:t>Infraestructura y equipamiento.</a:t>
            </a:r>
          </a:p>
          <a:p>
            <a:pPr>
              <a:buFont typeface="+mj-lt"/>
              <a:buAutoNum type="arabicPeriod"/>
            </a:pPr>
            <a:r>
              <a:rPr lang="es-MX" dirty="0" smtClean="0">
                <a:latin typeface="Century Gothic" pitchFamily="34" charset="0"/>
              </a:rPr>
              <a:t>Tecnologías de la información y la comunicación.</a:t>
            </a:r>
          </a:p>
          <a:p>
            <a:pPr>
              <a:buFont typeface="+mj-lt"/>
              <a:buAutoNum type="arabicPeriod"/>
            </a:pPr>
            <a:r>
              <a:rPr lang="es-MX" dirty="0" smtClean="0">
                <a:latin typeface="Century Gothic" pitchFamily="34" charset="0"/>
              </a:rPr>
              <a:t>Gestión y participación social.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661">
            <a:off x="5580112" y="4221088"/>
            <a:ext cx="3115047" cy="23332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725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4800" cy="1124744"/>
          </a:xfrm>
        </p:spPr>
        <p:txBody>
          <a:bodyPr/>
          <a:lstStyle/>
          <a:p>
            <a:r>
              <a:rPr lang="es-MX" sz="2800" cap="none" dirty="0" smtClean="0">
                <a:latin typeface="Century Gothic" pitchFamily="34" charset="0"/>
              </a:rPr>
              <a:t>2.- Profesionalización de los maestros y autoridades educativas</a:t>
            </a:r>
            <a:r>
              <a:rPr lang="es-MX" sz="3200" dirty="0"/>
              <a:t/>
            </a:r>
            <a:br>
              <a:rPr lang="es-MX" sz="3200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Garantizar que quienes dirigen el sistema educativo, los centros escolares y quienes les enseñan a nuestros hijos sean seleccionados adecuadamente, estén debidamente formados y reciban los estímulos e incentivos que merezcan en función de logro educativo de niñas, niños y jóvenes.</a:t>
            </a:r>
          </a:p>
          <a:p>
            <a:endParaRPr lang="es-MX" dirty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4.- Ingreso y promoción</a:t>
            </a:r>
          </a:p>
          <a:p>
            <a:r>
              <a:rPr lang="es-MX" dirty="0" smtClean="0">
                <a:latin typeface="Century Gothic" pitchFamily="34" charset="0"/>
              </a:rPr>
              <a:t>5.- Profesionalización</a:t>
            </a:r>
          </a:p>
          <a:p>
            <a:r>
              <a:rPr lang="es-MX" dirty="0" smtClean="0">
                <a:latin typeface="Century Gothic" pitchFamily="34" charset="0"/>
              </a:rPr>
              <a:t>6.- Incentivos y estímulos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0221">
            <a:off x="4932040" y="3717032"/>
            <a:ext cx="3748199" cy="280753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95842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922114"/>
          </a:xfrm>
        </p:spPr>
        <p:txBody>
          <a:bodyPr/>
          <a:lstStyle/>
          <a:p>
            <a:r>
              <a:rPr lang="es-MX" sz="2800" cap="none" dirty="0" smtClean="0">
                <a:latin typeface="Century Gothic" pitchFamily="34" charset="0"/>
              </a:rPr>
              <a:t>3.- Bienestar y desarrollo integral de los alumnos</a:t>
            </a:r>
            <a:r>
              <a:rPr lang="es-MX" sz="3200" dirty="0"/>
              <a:t/>
            </a:r>
            <a:br>
              <a:rPr lang="es-MX" sz="3200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611560" y="1412776"/>
            <a:ext cx="7924800" cy="4114800"/>
          </a:xfrm>
        </p:spPr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La transformación de nuestro sistema educativo descansa en el mejoramiento del bienestar y desarrollo integral de niñas, niños y jóvenes, condición social para el logro educativo.</a:t>
            </a:r>
          </a:p>
          <a:p>
            <a:endParaRPr lang="es-MX" dirty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7.- Salud, alimentación y nutrición.</a:t>
            </a:r>
          </a:p>
          <a:p>
            <a:r>
              <a:rPr lang="es-MX" dirty="0" smtClean="0">
                <a:latin typeface="Century Gothic" pitchFamily="34" charset="0"/>
              </a:rPr>
              <a:t>8.- Condiciones sociales para mejorar el acceso, permanencia y egreso oportuno.</a:t>
            </a:r>
          </a:p>
          <a:p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591">
            <a:off x="5364087" y="4005064"/>
            <a:ext cx="3187055" cy="23872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174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924800" cy="436910"/>
          </a:xfrm>
        </p:spPr>
        <p:txBody>
          <a:bodyPr/>
          <a:lstStyle/>
          <a:p>
            <a:r>
              <a:rPr lang="es-MX" sz="2800" cap="none" dirty="0" smtClean="0">
                <a:latin typeface="Century Gothic" pitchFamily="34" charset="0"/>
              </a:rPr>
              <a:t>4.- Formación integral de los alumnos para vida y trabajo</a:t>
            </a:r>
            <a:r>
              <a:rPr lang="es-MX" sz="3200" dirty="0"/>
              <a:t/>
            </a:r>
            <a:br>
              <a:rPr lang="es-MX" sz="3200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MX" dirty="0" smtClean="0">
                <a:latin typeface="Century Gothic" pitchFamily="34" charset="0"/>
              </a:rPr>
              <a:t>La escuela debe asegurar una formación basada en valores y una educación de calidad que propicie la construcción de ciudadanía, el impulso de la productividad y la promoción de la competitividad para que las personas puedan desarrollar todo su potencial.</a:t>
            </a:r>
          </a:p>
          <a:p>
            <a:endParaRPr lang="es-MX" dirty="0" smtClean="0">
              <a:latin typeface="Century Gothic" pitchFamily="34" charset="0"/>
            </a:endParaRPr>
          </a:p>
          <a:p>
            <a:r>
              <a:rPr lang="es-MX" dirty="0" smtClean="0">
                <a:latin typeface="Century Gothic" pitchFamily="34" charset="0"/>
              </a:rPr>
              <a:t>9.- Reforma curricular.</a:t>
            </a:r>
            <a:endParaRPr lang="es-MX" dirty="0">
              <a:latin typeface="Century Gothic" pitchFamily="34" charset="0"/>
            </a:endParaRPr>
          </a:p>
          <a:p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3247">
            <a:off x="5436096" y="3178764"/>
            <a:ext cx="3185145" cy="32860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94280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162</TotalTime>
  <Words>576</Words>
  <Application>Microsoft Office PowerPoint</Application>
  <PresentationFormat>Presentación en pantalla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Horizonte</vt:lpstr>
      <vt:lpstr>Presentación de PowerPoint</vt:lpstr>
      <vt:lpstr>Presentación de PowerPoint</vt:lpstr>
      <vt:lpstr>Presentación de PowerPoint</vt:lpstr>
      <vt:lpstr>Se firma la alianza para dar respuesta a las demandas y necesidades de los planteles escolares y la sociedad en general mediante un compromiso de trabajo corresponsable, que  busca articular estrategias claras e incluyentes para hacer de la educación una política de estado efectiva.</vt:lpstr>
      <vt:lpstr>Presentación de PowerPoint</vt:lpstr>
      <vt:lpstr>1.-Modernización de los centros escolares </vt:lpstr>
      <vt:lpstr>2.- Profesionalización de los maestros y autoridades educativas </vt:lpstr>
      <vt:lpstr>3.- Bienestar y desarrollo integral de los alumnos </vt:lpstr>
      <vt:lpstr>4.- Formación integral de los alumnos para vida y trabajo </vt:lpstr>
      <vt:lpstr>5.- Evaluar para mejorar </vt:lpstr>
      <vt:lpstr>Objetivos…</vt:lpstr>
      <vt:lpstr>Presentación de PowerPoint</vt:lpstr>
      <vt:lpstr>¿Para qué la alianza?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Alianza por la calidad de la Educación (SEP-2008)</dc:title>
  <dc:creator>Computo08</dc:creator>
  <cp:lastModifiedBy>Computo08</cp:lastModifiedBy>
  <cp:revision>13</cp:revision>
  <dcterms:created xsi:type="dcterms:W3CDTF">2014-06-12T15:02:48Z</dcterms:created>
  <dcterms:modified xsi:type="dcterms:W3CDTF">2014-06-12T17:45:29Z</dcterms:modified>
</cp:coreProperties>
</file>